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5" r:id="rId2"/>
  </p:sldMasterIdLst>
  <p:notesMasterIdLst>
    <p:notesMasterId r:id="rId3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4" r:id="rId18"/>
    <p:sldId id="282" r:id="rId19"/>
    <p:sldId id="275" r:id="rId20"/>
    <p:sldId id="277" r:id="rId21"/>
    <p:sldId id="276" r:id="rId22"/>
    <p:sldId id="278" r:id="rId23"/>
    <p:sldId id="279" r:id="rId24"/>
    <p:sldId id="280" r:id="rId25"/>
    <p:sldId id="284" r:id="rId26"/>
    <p:sldId id="283" r:id="rId27"/>
    <p:sldId id="285" r:id="rId28"/>
    <p:sldId id="286" r:id="rId29"/>
    <p:sldId id="287" r:id="rId30"/>
    <p:sldId id="273" r:id="rId3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entury Gothic" panose="020B0502020202020204" pitchFamily="34" charset="0"/>
      <p:regular r:id="rId37"/>
      <p:bold r:id="rId38"/>
      <p:italic r:id="rId39"/>
      <p:boldItalic r:id="rId40"/>
    </p:embeddedFont>
    <p:embeddedFont>
      <p:font typeface="Helvetica Neue" panose="020B0604020202020204" charset="0"/>
      <p:regular r:id="rId41"/>
      <p:bold r:id="rId42"/>
      <p:italic r:id="rId43"/>
      <p:boldItalic r:id="rId44"/>
    </p:embeddedFont>
    <p:embeddedFont>
      <p:font typeface="Montserrat" panose="020F0502020204030204" pitchFamily="2" charset="0"/>
      <p:regular r:id="rId45"/>
      <p:bold r:id="rId46"/>
      <p:italic r:id="rId47"/>
      <p:boldItalic r:id="rId48"/>
    </p:embeddedFont>
    <p:embeddedFont>
      <p:font typeface="Verdana" panose="020B060403050404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4" roundtripDataSignature="AMtx7miTZ97kx2wf0RtcZuJQJI5pSJik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7.fntdata"/><Relationship Id="rId21" Type="http://schemas.openxmlformats.org/officeDocument/2006/relationships/slide" Target="slides/slide19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8.xml"/><Relationship Id="rId41" Type="http://schemas.openxmlformats.org/officeDocument/2006/relationships/font" Target="fonts/font9.fntdata"/><Relationship Id="rId54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77444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9430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12848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1068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7" name="Google Shape;1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50010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57794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48309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47001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84480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89289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60146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35370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66429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4" name="Google Shape;30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e3bb489db2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e3bb489db2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2" name="Google Shape;202;ge3bb489db2_4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5" name="Google Shape;21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5" name="Google Shape;24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y slide ">
  <p:cSld name="my slide 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312126" y="0"/>
            <a:ext cx="13501095" cy="697556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6188528" y="48379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 txBox="1"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28"/>
          <p:cNvSpPr txBox="1">
            <a:spLocks noGrp="1"/>
          </p:cNvSpPr>
          <p:nvPr>
            <p:ph type="body" idx="1"/>
          </p:nvPr>
        </p:nvSpPr>
        <p:spPr>
          <a:xfrm>
            <a:off x="5147534" y="2590803"/>
            <a:ext cx="3566160" cy="3686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Google Shape;63;p28"/>
          <p:cNvSpPr txBox="1">
            <a:spLocks noGrp="1"/>
          </p:cNvSpPr>
          <p:nvPr>
            <p:ph type="body" idx="2"/>
          </p:nvPr>
        </p:nvSpPr>
        <p:spPr>
          <a:xfrm>
            <a:off x="900952" y="2039111"/>
            <a:ext cx="356616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4" name="Google Shape;64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914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5" name="Google Shape;65;p28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9"/>
          <p:cNvSpPr txBox="1"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9"/>
          <p:cNvSpPr>
            <a:spLocks noGrp="1"/>
          </p:cNvSpPr>
          <p:nvPr>
            <p:ph type="pic" idx="2"/>
          </p:nvPr>
        </p:nvSpPr>
        <p:spPr>
          <a:xfrm>
            <a:off x="5487990" y="2048256"/>
            <a:ext cx="3427413" cy="420624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9"/>
          <p:cNvSpPr txBox="1">
            <a:spLocks noGrp="1"/>
          </p:cNvSpPr>
          <p:nvPr>
            <p:ph type="body" idx="1"/>
          </p:nvPr>
        </p:nvSpPr>
        <p:spPr>
          <a:xfrm>
            <a:off x="914400" y="2039112"/>
            <a:ext cx="457200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0" name="Google Shape;70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1" name="Google Shape;71;p29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above Caption">
  <p:cSld name="Picture above 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Google Shape;75;p30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7988300" cy="2980944"/>
          </a:xfrm>
          <a:prstGeom prst="rect">
            <a:avLst/>
          </a:prstGeom>
          <a:noFill/>
          <a:ln>
            <a:noFill/>
          </a:ln>
        </p:spPr>
      </p:sp>
      <p:pic>
        <p:nvPicPr>
          <p:cNvPr id="76" name="Google Shape;76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7" name="Google Shape;77;p30"/>
          <p:cNvSpPr txBox="1"/>
          <p:nvPr/>
        </p:nvSpPr>
        <p:spPr>
          <a:xfrm>
            <a:off x="5235124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 Pictures with Caption">
  <p:cSld name="2 Pictures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Google Shape;82;p31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3986784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31"/>
          <p:cNvSpPr>
            <a:spLocks noGrp="1"/>
          </p:cNvSpPr>
          <p:nvPr>
            <p:ph type="pic" idx="3"/>
          </p:nvPr>
        </p:nvSpPr>
        <p:spPr>
          <a:xfrm>
            <a:off x="4928616" y="1129553"/>
            <a:ext cx="3986784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3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5" name="Google Shape;85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0607" y="15811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 Pictures with Caption">
  <p:cSld name="3 Pictures with Ca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2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Google Shape;89;p32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Google Shape;90;p32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6601968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32"/>
          <p:cNvSpPr>
            <a:spLocks noGrp="1"/>
          </p:cNvSpPr>
          <p:nvPr>
            <p:ph type="pic" idx="3"/>
          </p:nvPr>
        </p:nvSpPr>
        <p:spPr>
          <a:xfrm>
            <a:off x="7543800" y="1129553"/>
            <a:ext cx="1371600" cy="1481328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32"/>
          <p:cNvSpPr>
            <a:spLocks noGrp="1"/>
          </p:cNvSpPr>
          <p:nvPr>
            <p:ph type="pic" idx="4"/>
          </p:nvPr>
        </p:nvSpPr>
        <p:spPr>
          <a:xfrm>
            <a:off x="7543800" y="2629169"/>
            <a:ext cx="1371600" cy="1481328"/>
          </a:xfrm>
          <a:prstGeom prst="rect">
            <a:avLst/>
          </a:prstGeom>
          <a:noFill/>
          <a:ln>
            <a:noFill/>
          </a:ln>
        </p:spPr>
      </p:sp>
      <p:pic>
        <p:nvPicPr>
          <p:cNvPr id="93" name="Google Shape;93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4" name="Google Shape;94;p32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VERTICAL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3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33"/>
          <p:cNvSpPr txBox="1">
            <a:spLocks noGrp="1"/>
          </p:cNvSpPr>
          <p:nvPr>
            <p:ph type="body" idx="1"/>
          </p:nvPr>
        </p:nvSpPr>
        <p:spPr>
          <a:xfrm rot="5400000">
            <a:off x="3084279" y="625709"/>
            <a:ext cx="3670766" cy="7610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98" name="Google Shape;98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9" name="Google Shape;99;p33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4"/>
          <p:cNvSpPr txBox="1">
            <a:spLocks noGrp="1"/>
          </p:cNvSpPr>
          <p:nvPr>
            <p:ph type="title"/>
          </p:nvPr>
        </p:nvSpPr>
        <p:spPr>
          <a:xfrm rot="5400000">
            <a:off x="5678114" y="3438993"/>
            <a:ext cx="553327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685800" rIns="91425" bIns="6858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4"/>
          <p:cNvSpPr txBox="1">
            <a:spLocks noGrp="1"/>
          </p:cNvSpPr>
          <p:nvPr>
            <p:ph type="body" idx="1"/>
          </p:nvPr>
        </p:nvSpPr>
        <p:spPr>
          <a:xfrm rot="5400000">
            <a:off x="2059548" y="792723"/>
            <a:ext cx="4542304" cy="64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Google Shape;103;p34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104" name="Google Shape;104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30936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5" name="Google Shape;105;p34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y slide ">
  <p:cSld name="my slide 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312126" y="0"/>
            <a:ext cx="13501095" cy="6975567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>
            <a:spLocks noGrp="1"/>
          </p:cNvSpPr>
          <p:nvPr>
            <p:ph type="ftr" idx="11"/>
          </p:nvPr>
        </p:nvSpPr>
        <p:spPr>
          <a:xfrm>
            <a:off x="6188528" y="48379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5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35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5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5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8"/>
          <p:cNvSpPr txBox="1">
            <a:spLocks noGrp="1"/>
          </p:cNvSpPr>
          <p:nvPr>
            <p:ph type="title"/>
          </p:nvPr>
        </p:nvSpPr>
        <p:spPr>
          <a:xfrm>
            <a:off x="629841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8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38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38"/>
          <p:cNvSpPr txBox="1">
            <a:spLocks noGrp="1"/>
          </p:cNvSpPr>
          <p:nvPr>
            <p:ph type="body" idx="3"/>
          </p:nvPr>
        </p:nvSpPr>
        <p:spPr>
          <a:xfrm>
            <a:off x="4629152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6" name="Google Shape;126;p38"/>
          <p:cNvSpPr txBox="1">
            <a:spLocks noGrp="1"/>
          </p:cNvSpPr>
          <p:nvPr>
            <p:ph type="body" idx="4"/>
          </p:nvPr>
        </p:nvSpPr>
        <p:spPr>
          <a:xfrm>
            <a:off x="4629152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38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8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8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8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body" idx="1"/>
          </p:nvPr>
        </p:nvSpPr>
        <p:spPr>
          <a:xfrm>
            <a:off x="1114424" y="2595564"/>
            <a:ext cx="7610476" cy="3670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6"/>
          <p:cNvSpPr txBox="1"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6"/>
          <p:cNvSpPr txBox="1"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36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6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6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7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37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37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7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7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9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9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9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9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0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40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40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1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41"/>
          <p:cNvSpPr txBox="1">
            <a:spLocks noGrp="1"/>
          </p:cNvSpPr>
          <p:nvPr>
            <p:ph type="body" idx="1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55" name="Google Shape;155;p41"/>
          <p:cNvSpPr txBox="1">
            <a:spLocks noGrp="1"/>
          </p:cNvSpPr>
          <p:nvPr>
            <p:ph type="body" idx="2"/>
          </p:nvPr>
        </p:nvSpPr>
        <p:spPr>
          <a:xfrm>
            <a:off x="629841" y="2057401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6" name="Google Shape;156;p41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1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41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2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2"/>
          <p:cNvSpPr>
            <a:spLocks noGrp="1"/>
          </p:cNvSpPr>
          <p:nvPr>
            <p:ph type="pic" idx="2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42"/>
          <p:cNvSpPr txBox="1">
            <a:spLocks noGrp="1"/>
          </p:cNvSpPr>
          <p:nvPr>
            <p:ph type="body" idx="1"/>
          </p:nvPr>
        </p:nvSpPr>
        <p:spPr>
          <a:xfrm>
            <a:off x="629841" y="2057401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p42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42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2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3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43"/>
          <p:cNvSpPr txBox="1">
            <a:spLocks noGrp="1"/>
          </p:cNvSpPr>
          <p:nvPr>
            <p:ph type="body" idx="1"/>
          </p:nvPr>
        </p:nvSpPr>
        <p:spPr>
          <a:xfrm rot="5400000">
            <a:off x="2396330" y="57944"/>
            <a:ext cx="4351339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43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43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43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4"/>
          <p:cNvSpPr txBox="1">
            <a:spLocks noGrp="1"/>
          </p:cNvSpPr>
          <p:nvPr>
            <p:ph type="title"/>
          </p:nvPr>
        </p:nvSpPr>
        <p:spPr>
          <a:xfrm rot="5400000">
            <a:off x="4623594" y="2285208"/>
            <a:ext cx="581183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4"/>
          <p:cNvSpPr txBox="1">
            <a:spLocks noGrp="1"/>
          </p:cNvSpPr>
          <p:nvPr>
            <p:ph type="body" idx="1"/>
          </p:nvPr>
        </p:nvSpPr>
        <p:spPr>
          <a:xfrm rot="5400000">
            <a:off x="623095" y="370683"/>
            <a:ext cx="581183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44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44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4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1" name="Google Shape;21;p2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ith Picture">
  <p:cSld name="Title Slide with Pictur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2"/>
          <p:cNvSpPr txBox="1">
            <a:spLocks noGrp="1"/>
          </p:cNvSpPr>
          <p:nvPr>
            <p:ph type="ctrTitle"/>
          </p:nvPr>
        </p:nvSpPr>
        <p:spPr>
          <a:xfrm>
            <a:off x="0" y="5025434"/>
            <a:ext cx="8915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Google Shape;25;p22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7988300" cy="3886200"/>
          </a:xfrm>
          <a:prstGeom prst="rect">
            <a:avLst/>
          </a:prstGeom>
          <a:noFill/>
          <a:ln>
            <a:noFill/>
          </a:ln>
        </p:spPr>
      </p:sp>
      <p:pic>
        <p:nvPicPr>
          <p:cNvPr id="26" name="Google Shape;2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826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7" name="Google Shape;27;p22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3"/>
          <p:cNvSpPr txBox="1"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31" name="Google Shape;31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2" name="Google Shape;32;p23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body" idx="1"/>
          </p:nvPr>
        </p:nvSpPr>
        <p:spPr>
          <a:xfrm>
            <a:off x="1117600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body" idx="2"/>
          </p:nvPr>
        </p:nvSpPr>
        <p:spPr>
          <a:xfrm>
            <a:off x="5147534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37" name="Google Shape;3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21792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8" name="Google Shape;38;p24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body" idx="1"/>
          </p:nvPr>
        </p:nvSpPr>
        <p:spPr>
          <a:xfrm>
            <a:off x="1120588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body" idx="2"/>
          </p:nvPr>
        </p:nvSpPr>
        <p:spPr>
          <a:xfrm>
            <a:off x="1120588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body" idx="3"/>
          </p:nvPr>
        </p:nvSpPr>
        <p:spPr>
          <a:xfrm>
            <a:off x="5147534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Google Shape;44;p25"/>
          <p:cNvSpPr txBox="1">
            <a:spLocks noGrp="1"/>
          </p:cNvSpPr>
          <p:nvPr>
            <p:ph type="body" idx="4"/>
          </p:nvPr>
        </p:nvSpPr>
        <p:spPr>
          <a:xfrm>
            <a:off x="5147534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45" name="Google Shape;45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46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8" name="Google Shape;48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9" name="Google Shape;49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" name="Google Shape;50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1" name="Google Shape;51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2" name="Google Shape;52;p25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6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5" name="Google Shape;55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6" name="Google Shape;56;p26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914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9" name="Google Shape;59;p27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/>
        </p:nvSpPr>
        <p:spPr>
          <a:xfrm>
            <a:off x="2638730" y="638773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" name="Google Shape;11;p16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" name="Google Shape;12;p16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>
          <p15:clr>
            <a:srgbClr val="F26B43"/>
          </p15:clr>
        </p15:guide>
        <p15:guide id="2" pos="56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otelreviewsentimentanalysis-newvfed8sv2pkyed4xeoob.streamlit.app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"/>
          <p:cNvSpPr txBox="1"/>
          <p:nvPr/>
        </p:nvSpPr>
        <p:spPr>
          <a:xfrm>
            <a:off x="-629633" y="2733367"/>
            <a:ext cx="9612900" cy="1740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3600"/>
              <a:buFont typeface="Verdana"/>
              <a:buNone/>
            </a:pPr>
            <a:r>
              <a:rPr lang="en-US" sz="3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3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Hotel Rating Classification </a:t>
            </a:r>
            <a:endParaRPr sz="36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3600"/>
              <a:buFont typeface="Verdana"/>
              <a:buNone/>
            </a:pPr>
            <a:endParaRPr sz="30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3600"/>
              <a:buFont typeface="Verdana"/>
              <a:buNone/>
            </a:pPr>
            <a:r>
              <a:rPr lang="en-US" sz="2400" b="1" i="0" u="none" strike="noStrike" cap="none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  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"/>
          <p:cNvSpPr txBox="1"/>
          <p:nvPr/>
        </p:nvSpPr>
        <p:spPr>
          <a:xfrm>
            <a:off x="2696901" y="5266481"/>
            <a:ext cx="3356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4"/>
          <p:cNvSpPr txBox="1">
            <a:spLocks noGrp="1"/>
          </p:cNvSpPr>
          <p:nvPr>
            <p:ph type="title"/>
          </p:nvPr>
        </p:nvSpPr>
        <p:spPr>
          <a:xfrm>
            <a:off x="753341" y="586801"/>
            <a:ext cx="7886700" cy="770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454"/>
              <a:buNone/>
            </a:pPr>
            <a:r>
              <a:rPr lang="en-US" b="1"/>
              <a:t>            </a:t>
            </a:r>
            <a:r>
              <a:rPr lang="en-US" b="1">
                <a:latin typeface="Arial"/>
                <a:ea typeface="Arial"/>
                <a:cs typeface="Arial"/>
                <a:sym typeface="Arial"/>
              </a:rPr>
              <a:t>Most common words</a:t>
            </a:r>
            <a:br>
              <a:rPr lang="en-US" b="1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0636" y="1253646"/>
            <a:ext cx="6531927" cy="4923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75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79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454"/>
              <a:buNone/>
            </a:pPr>
            <a:r>
              <a:rPr lang="en-US" b="1"/>
              <a:t>         </a:t>
            </a:r>
            <a:r>
              <a:rPr lang="en-US" b="1">
                <a:latin typeface="Arial"/>
                <a:ea typeface="Arial"/>
                <a:cs typeface="Arial"/>
                <a:sym typeface="Arial"/>
              </a:rPr>
              <a:t>Most common ngrams</a:t>
            </a:r>
            <a:br>
              <a:rPr lang="en-US" b="1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81686" y="764454"/>
            <a:ext cx="6780628" cy="3132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7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7280" y="3708697"/>
            <a:ext cx="6865034" cy="3068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6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269" name="Google Shape;269;p7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pic>
        <p:nvPicPr>
          <p:cNvPr id="270" name="Google Shape;270;p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3568" y="365127"/>
            <a:ext cx="8021782" cy="5633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77"/>
          <p:cNvSpPr txBox="1">
            <a:spLocks noGrp="1"/>
          </p:cNvSpPr>
          <p:nvPr>
            <p:ph type="title"/>
          </p:nvPr>
        </p:nvSpPr>
        <p:spPr>
          <a:xfrm>
            <a:off x="554832" y="86930"/>
            <a:ext cx="7886700" cy="60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454"/>
              <a:buNone/>
            </a:pPr>
            <a:r>
              <a:rPr lang="en-US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Word Cloud</a:t>
            </a:r>
            <a:endParaRPr b="1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7"/>
          <p:cNvSpPr txBox="1">
            <a:spLocks noGrp="1"/>
          </p:cNvSpPr>
          <p:nvPr>
            <p:ph type="body" idx="1"/>
          </p:nvPr>
        </p:nvSpPr>
        <p:spPr>
          <a:xfrm>
            <a:off x="5933362" y="1658505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3200" b="0">
                <a:solidFill>
                  <a:schemeClr val="accent5"/>
                </a:solidFill>
              </a:rPr>
              <a:t>Negative Rating</a:t>
            </a:r>
            <a:endParaRPr sz="3200" b="0">
              <a:solidFill>
                <a:schemeClr val="accent5"/>
              </a:solidFill>
            </a:endParaRPr>
          </a:p>
        </p:txBody>
      </p:sp>
      <p:sp>
        <p:nvSpPr>
          <p:cNvPr id="277" name="Google Shape;277;p77"/>
          <p:cNvSpPr txBox="1">
            <a:spLocks noGrp="1"/>
          </p:cNvSpPr>
          <p:nvPr>
            <p:ph type="body" idx="3"/>
          </p:nvPr>
        </p:nvSpPr>
        <p:spPr>
          <a:xfrm>
            <a:off x="-117184" y="4619824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3200" b="0">
                <a:solidFill>
                  <a:srgbClr val="FFC000"/>
                </a:solidFill>
              </a:rPr>
              <a:t>Neutral Rating</a:t>
            </a:r>
            <a:endParaRPr sz="3200" b="0">
              <a:solidFill>
                <a:srgbClr val="FFC000"/>
              </a:solidFill>
            </a:endParaRPr>
          </a:p>
        </p:txBody>
      </p:sp>
      <p:pic>
        <p:nvPicPr>
          <p:cNvPr id="278" name="Google Shape;278;p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431" y="692474"/>
            <a:ext cx="6077243" cy="3076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7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71966" y="3967960"/>
            <a:ext cx="5697415" cy="288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78"/>
          <p:cNvSpPr txBox="1">
            <a:spLocks noGrp="1"/>
          </p:cNvSpPr>
          <p:nvPr>
            <p:ph type="title"/>
          </p:nvPr>
        </p:nvSpPr>
        <p:spPr>
          <a:xfrm>
            <a:off x="628650" y="253218"/>
            <a:ext cx="7886700" cy="74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555"/>
              <a:buNone/>
            </a:pPr>
            <a:r>
              <a:rPr lang="en-US" b="1">
                <a:solidFill>
                  <a:srgbClr val="FF0000"/>
                </a:solidFill>
              </a:rPr>
              <a:t>Word Cloud</a:t>
            </a:r>
            <a:br>
              <a:rPr lang="en-US" b="1">
                <a:solidFill>
                  <a:srgbClr val="FF0000"/>
                </a:solidFill>
              </a:rPr>
            </a:br>
            <a:r>
              <a:rPr lang="en-US" sz="3600" b="1">
                <a:solidFill>
                  <a:srgbClr val="548135"/>
                </a:solidFill>
              </a:rPr>
              <a:t>Positive Rating</a:t>
            </a:r>
            <a:endParaRPr sz="3600" b="1">
              <a:solidFill>
                <a:srgbClr val="FF0000"/>
              </a:solidFill>
            </a:endParaRPr>
          </a:p>
        </p:txBody>
      </p:sp>
      <p:sp>
        <p:nvSpPr>
          <p:cNvPr id="285" name="Google Shape;285;p7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pic>
        <p:nvPicPr>
          <p:cNvPr id="286" name="Google Shape;286;p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9151" y="1207814"/>
            <a:ext cx="8515350" cy="4855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401783" y="444984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Sentimental Analysis with Vader</a:t>
            </a:r>
            <a:endParaRPr sz="3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p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00" y="1313021"/>
            <a:ext cx="4330842" cy="3618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7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19662" y="1313688"/>
            <a:ext cx="3657238" cy="3617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7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35868" y="5042676"/>
            <a:ext cx="3654948" cy="1539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401783" y="444984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Vectorization of the Input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563D8-F2A6-B084-63EF-41B26354CBE5}"/>
              </a:ext>
            </a:extLst>
          </p:cNvPr>
          <p:cNvSpPr txBox="1"/>
          <p:nvPr/>
        </p:nvSpPr>
        <p:spPr>
          <a:xfrm>
            <a:off x="401783" y="1506457"/>
            <a:ext cx="81033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Montserrat" panose="00000500000000000000" pitchFamily="50" charset="0"/>
              </a:rPr>
              <a:t>TF-IDF Vectorizer</a:t>
            </a:r>
            <a:r>
              <a:rPr lang="en-IN" sz="1600" dirty="0">
                <a:latin typeface="Montserrat" panose="00000500000000000000" pitchFamily="50" charset="0"/>
              </a:rPr>
              <a:t>: Converts text data into numerical vectors, emphasizing rare words' importance.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Montserrat" panose="00000500000000000000" pitchFamily="50" charset="0"/>
              </a:rPr>
              <a:t>Usage</a:t>
            </a:r>
            <a:r>
              <a:rPr lang="en-IN" sz="1600" dirty="0">
                <a:latin typeface="Montserrat" panose="00000500000000000000" pitchFamily="50" charset="0"/>
              </a:rPr>
              <a:t>: Commonly used in text analysis, information retrieval, and machine learning for feature extraction and text similarity measurement.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Montserrat" panose="00000500000000000000" pitchFamily="50" charset="0"/>
              </a:rPr>
              <a:t>Process:</a:t>
            </a:r>
            <a:r>
              <a:rPr lang="en-IN" sz="1600" dirty="0">
                <a:latin typeface="Montserrat" panose="00000500000000000000" pitchFamily="50" charset="0"/>
              </a:rPr>
              <a:t> Assigns a score to each word in a document based on its frequency in the document (TF) and rarity across documents (IDF).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71C3A74-2215-9378-C01A-1AB8B434F06C}"/>
              </a:ext>
            </a:extLst>
          </p:cNvPr>
          <p:cNvGrpSpPr/>
          <p:nvPr/>
        </p:nvGrpSpPr>
        <p:grpSpPr>
          <a:xfrm>
            <a:off x="401783" y="3514477"/>
            <a:ext cx="8323118" cy="2214004"/>
            <a:chOff x="401783" y="3283657"/>
            <a:chExt cx="9341783" cy="216295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9D17CD0-7995-0659-7646-69C30B1E6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1783" y="3836889"/>
              <a:ext cx="4086225" cy="1609725"/>
            </a:xfrm>
            <a:prstGeom prst="rect">
              <a:avLst/>
            </a:prstGeom>
            <a:ln w="1905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FFD7897E-9F2B-7588-281F-C4DB50B85EBF}"/>
                </a:ext>
              </a:extLst>
            </p:cNvPr>
            <p:cNvSpPr/>
            <p:nvPr/>
          </p:nvSpPr>
          <p:spPr>
            <a:xfrm>
              <a:off x="4598720" y="4311632"/>
              <a:ext cx="847725" cy="68366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B286A73-DB7E-13B7-C6B8-B449D594183E}"/>
                </a:ext>
              </a:extLst>
            </p:cNvPr>
            <p:cNvSpPr txBox="1"/>
            <p:nvPr/>
          </p:nvSpPr>
          <p:spPr>
            <a:xfrm>
              <a:off x="1319595" y="3331229"/>
              <a:ext cx="24307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600" dirty="0">
                  <a:latin typeface="Montserrat" panose="00000500000000000000" pitchFamily="50" charset="0"/>
                </a:rPr>
                <a:t>Review Data</a:t>
              </a:r>
              <a:endParaRPr lang="en-US" sz="1600" dirty="0">
                <a:latin typeface="Montserrat" panose="00000500000000000000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96B6E11-E0CC-B1CA-CC5E-AE327CB5EA3C}"/>
                </a:ext>
              </a:extLst>
            </p:cNvPr>
            <p:cNvSpPr txBox="1"/>
            <p:nvPr/>
          </p:nvSpPr>
          <p:spPr>
            <a:xfrm>
              <a:off x="6430046" y="3283657"/>
              <a:ext cx="24307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600" dirty="0">
                  <a:latin typeface="Montserrat" panose="00000500000000000000" pitchFamily="50" charset="0"/>
                </a:rPr>
                <a:t>Vectorized Data</a:t>
              </a:r>
              <a:endParaRPr lang="en-US" sz="1600" dirty="0">
                <a:latin typeface="Montserrat" panose="00000500000000000000" pitchFamily="50" charset="0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3004B8B-6C60-6869-E4DE-ED48FD8E5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42364" y="3817401"/>
              <a:ext cx="4201202" cy="1594977"/>
            </a:xfrm>
            <a:prstGeom prst="rect">
              <a:avLst/>
            </a:prstGeom>
            <a:ln w="1905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76087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401783" y="444984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Word Embedding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563D8-F2A6-B084-63EF-41B26354CBE5}"/>
              </a:ext>
            </a:extLst>
          </p:cNvPr>
          <p:cNvSpPr txBox="1"/>
          <p:nvPr/>
        </p:nvSpPr>
        <p:spPr>
          <a:xfrm>
            <a:off x="401783" y="1347394"/>
            <a:ext cx="81033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Montserrat" panose="00000500000000000000" pitchFamily="50" charset="0"/>
              </a:rPr>
              <a:t>GloVe(Global Vectors): </a:t>
            </a:r>
            <a:r>
              <a:rPr lang="en-IN" sz="1600" dirty="0">
                <a:latin typeface="Montserrat" panose="00000500000000000000" pitchFamily="50" charset="0"/>
              </a:rPr>
              <a:t>One key advantage of using GloVe embeddings over TF-IDF representations is that GloVe captures semantic meaning and word relationships in a continuous vector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Montserrat" panose="00000500000000000000" pitchFamily="50" charset="0"/>
              </a:rPr>
              <a:t>We are using “glove-twitter-200” pre-trained model).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286A73-DB7E-13B7-C6B8-B449D594183E}"/>
              </a:ext>
            </a:extLst>
          </p:cNvPr>
          <p:cNvSpPr txBox="1"/>
          <p:nvPr/>
        </p:nvSpPr>
        <p:spPr>
          <a:xfrm>
            <a:off x="1219513" y="2773770"/>
            <a:ext cx="2165724" cy="346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Review Data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B6E11-E0CC-B1CA-CC5E-AE327CB5EA3C}"/>
              </a:ext>
            </a:extLst>
          </p:cNvPr>
          <p:cNvSpPr txBox="1"/>
          <p:nvPr/>
        </p:nvSpPr>
        <p:spPr>
          <a:xfrm>
            <a:off x="5772700" y="2725075"/>
            <a:ext cx="2165724" cy="346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Word Embedding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116E12-DC13-B6EC-73D1-8D420ECBC888}"/>
              </a:ext>
            </a:extLst>
          </p:cNvPr>
          <p:cNvGrpSpPr/>
          <p:nvPr/>
        </p:nvGrpSpPr>
        <p:grpSpPr>
          <a:xfrm>
            <a:off x="706025" y="3310409"/>
            <a:ext cx="7731950" cy="3295260"/>
            <a:chOff x="3212562" y="3141042"/>
            <a:chExt cx="8136557" cy="3442060"/>
          </a:xfrm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DA4AD1E2-7089-5F24-20E8-766E5CACE2D9}"/>
                </a:ext>
              </a:extLst>
            </p:cNvPr>
            <p:cNvSpPr/>
            <p:nvPr/>
          </p:nvSpPr>
          <p:spPr>
            <a:xfrm>
              <a:off x="6655348" y="4684035"/>
              <a:ext cx="1153743" cy="755220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FBF396F-E755-53A7-EB01-26BFB9EFBC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218" r="63103"/>
            <a:stretch/>
          </p:blipFill>
          <p:spPr>
            <a:xfrm>
              <a:off x="3212562" y="3141042"/>
              <a:ext cx="2954610" cy="3428547"/>
            </a:xfrm>
            <a:prstGeom prst="rect">
              <a:avLst/>
            </a:prstGeom>
            <a:ln w="1905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7C805B4-7B65-C545-2921-724A5EC5EB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6062"/>
            <a:stretch/>
          </p:blipFill>
          <p:spPr>
            <a:xfrm>
              <a:off x="8183886" y="3154556"/>
              <a:ext cx="3165233" cy="3428546"/>
            </a:xfrm>
            <a:prstGeom prst="rect">
              <a:avLst/>
            </a:prstGeom>
            <a:ln w="1905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69905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277496" y="295265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Building – Logistic Regression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286A73-DB7E-13B7-C6B8-B449D594183E}"/>
              </a:ext>
            </a:extLst>
          </p:cNvPr>
          <p:cNvSpPr txBox="1"/>
          <p:nvPr/>
        </p:nvSpPr>
        <p:spPr>
          <a:xfrm>
            <a:off x="1162507" y="3321610"/>
            <a:ext cx="2165724" cy="346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Confusion Matrix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2843001" y="995330"/>
            <a:ext cx="28196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Classification Report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F622C-1314-029D-90A6-53B326D4F8BF}"/>
              </a:ext>
            </a:extLst>
          </p:cNvPr>
          <p:cNvSpPr txBox="1"/>
          <p:nvPr/>
        </p:nvSpPr>
        <p:spPr>
          <a:xfrm>
            <a:off x="5593944" y="3321610"/>
            <a:ext cx="2165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ROC-AUC Curve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C40A2D-E50B-6133-6674-D05380A5A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0788" y="1509114"/>
            <a:ext cx="4407117" cy="161767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F00EAC-20D4-8EF1-3A3A-5C9A53A5A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622" y="3660164"/>
            <a:ext cx="3529348" cy="3095257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235E5144-B099-2A66-734B-66DDE49C1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228" y="3660164"/>
            <a:ext cx="3949355" cy="3095256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6417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286A73-DB7E-13B7-C6B8-B449D594183E}"/>
              </a:ext>
            </a:extLst>
          </p:cNvPr>
          <p:cNvSpPr txBox="1"/>
          <p:nvPr/>
        </p:nvSpPr>
        <p:spPr>
          <a:xfrm>
            <a:off x="1162507" y="3321610"/>
            <a:ext cx="2165724" cy="346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Confusion Matrix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2843001" y="995330"/>
            <a:ext cx="28196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Classification Report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F622C-1314-029D-90A6-53B326D4F8BF}"/>
              </a:ext>
            </a:extLst>
          </p:cNvPr>
          <p:cNvSpPr txBox="1"/>
          <p:nvPr/>
        </p:nvSpPr>
        <p:spPr>
          <a:xfrm>
            <a:off x="5593944" y="3321610"/>
            <a:ext cx="2165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ROC-AUC Curve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0" name="Google Shape;298;p79">
            <a:extLst>
              <a:ext uri="{FF2B5EF4-FFF2-40B4-BE49-F238E27FC236}">
                <a16:creationId xmlns:a16="http://schemas.microsoft.com/office/drawing/2014/main" id="{AF29C7D2-0BB0-60D8-F55A-8B2CC8E36C5B}"/>
              </a:ext>
            </a:extLst>
          </p:cNvPr>
          <p:cNvSpPr txBox="1">
            <a:spLocks/>
          </p:cNvSpPr>
          <p:nvPr/>
        </p:nvSpPr>
        <p:spPr>
          <a:xfrm>
            <a:off x="447912" y="295265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Building – Bernoulli Naïve Bayes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6A95A96-6874-896D-17E5-6FC218F76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76" y="3682633"/>
            <a:ext cx="3454818" cy="3029894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37125757-B818-AF42-319D-055A2F7DB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799" y="3667847"/>
            <a:ext cx="3865565" cy="3029586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F1743EC-3B9C-78CA-490B-A83C23F785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7216" y="1509115"/>
            <a:ext cx="4618185" cy="1560339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110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"/>
          <p:cNvSpPr txBox="1"/>
          <p:nvPr/>
        </p:nvSpPr>
        <p:spPr>
          <a:xfrm>
            <a:off x="88490" y="747723"/>
            <a:ext cx="373625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Business Problem: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"/>
          <p:cNvSpPr txBox="1"/>
          <p:nvPr/>
        </p:nvSpPr>
        <p:spPr>
          <a:xfrm>
            <a:off x="-20236" y="2030282"/>
            <a:ext cx="8979041" cy="256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major objective is what are the attributes that travelers are considering while selecting a hotel. With this manager can understand which elements of their hotel influence more in forming a positive review or improves hotel brand image.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286A73-DB7E-13B7-C6B8-B449D594183E}"/>
              </a:ext>
            </a:extLst>
          </p:cNvPr>
          <p:cNvSpPr txBox="1"/>
          <p:nvPr/>
        </p:nvSpPr>
        <p:spPr>
          <a:xfrm>
            <a:off x="1162507" y="3321610"/>
            <a:ext cx="2165724" cy="346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Confusion Matrix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2843001" y="995330"/>
            <a:ext cx="28196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Classification Report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F622C-1314-029D-90A6-53B326D4F8BF}"/>
              </a:ext>
            </a:extLst>
          </p:cNvPr>
          <p:cNvSpPr txBox="1"/>
          <p:nvPr/>
        </p:nvSpPr>
        <p:spPr>
          <a:xfrm>
            <a:off x="5593944" y="3321610"/>
            <a:ext cx="2165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ROC-AUC Curve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60793D-E2B4-FE32-C1F5-4B5FE47B4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567" y="1460573"/>
            <a:ext cx="4862976" cy="173434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F70D6496-9ABA-A20E-4597-7832DC283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99" y="3744968"/>
            <a:ext cx="3418083" cy="2997676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24B9AE37-678E-BFA9-41D0-E4C2739A2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952" y="3744967"/>
            <a:ext cx="3824849" cy="2997676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298;p79">
            <a:extLst>
              <a:ext uri="{FF2B5EF4-FFF2-40B4-BE49-F238E27FC236}">
                <a16:creationId xmlns:a16="http://schemas.microsoft.com/office/drawing/2014/main" id="{910AEB7E-552E-D003-19AD-C0D4AFC538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55" y="343807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Building – Linear Support Vector Classifier</a:t>
            </a:r>
          </a:p>
        </p:txBody>
      </p:sp>
    </p:spTree>
    <p:extLst>
      <p:ext uri="{BB962C8B-B14F-4D97-AF65-F5344CB8AC3E}">
        <p14:creationId xmlns:p14="http://schemas.microsoft.com/office/powerpoint/2010/main" val="38720473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277496" y="295265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Building – Random Forest Classifier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286A73-DB7E-13B7-C6B8-B449D594183E}"/>
              </a:ext>
            </a:extLst>
          </p:cNvPr>
          <p:cNvSpPr txBox="1"/>
          <p:nvPr/>
        </p:nvSpPr>
        <p:spPr>
          <a:xfrm>
            <a:off x="1162507" y="3321610"/>
            <a:ext cx="2165724" cy="346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Confusion Matrix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2843001" y="995330"/>
            <a:ext cx="28196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Classification Report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F622C-1314-029D-90A6-53B326D4F8BF}"/>
              </a:ext>
            </a:extLst>
          </p:cNvPr>
          <p:cNvSpPr txBox="1"/>
          <p:nvPr/>
        </p:nvSpPr>
        <p:spPr>
          <a:xfrm>
            <a:off x="5593944" y="3321610"/>
            <a:ext cx="2165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ROC-AUC Curve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5C71895-DB07-D3AB-8081-254C17C87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711" y="3854094"/>
            <a:ext cx="3665264" cy="2872603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67930951-B2B8-65EE-9A2D-8B9A23064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724" y="3854094"/>
            <a:ext cx="3275566" cy="2872689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204CEA-B948-BC2C-6D16-617C9AA67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4655" y="1545987"/>
            <a:ext cx="4696318" cy="1589683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31423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277496" y="295265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Building – XGBoost Classifier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286A73-DB7E-13B7-C6B8-B449D594183E}"/>
              </a:ext>
            </a:extLst>
          </p:cNvPr>
          <p:cNvSpPr txBox="1"/>
          <p:nvPr/>
        </p:nvSpPr>
        <p:spPr>
          <a:xfrm>
            <a:off x="1162507" y="3321610"/>
            <a:ext cx="2165724" cy="346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Confusion Matrix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2843001" y="995330"/>
            <a:ext cx="28196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Classification Report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F622C-1314-029D-90A6-53B326D4F8BF}"/>
              </a:ext>
            </a:extLst>
          </p:cNvPr>
          <p:cNvSpPr txBox="1"/>
          <p:nvPr/>
        </p:nvSpPr>
        <p:spPr>
          <a:xfrm>
            <a:off x="5593944" y="3321610"/>
            <a:ext cx="2165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ROC-AUC Curve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7BBBD95B-9091-1690-5A14-D024068A2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18" y="3733757"/>
            <a:ext cx="3420437" cy="2999742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D48B37A0-2CBA-D252-9B4C-812834044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159" y="3738413"/>
            <a:ext cx="3826923" cy="299930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CF209C-D146-6A95-D79A-77DB776947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7217" y="1483975"/>
            <a:ext cx="5035119" cy="1635612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00421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277496" y="295265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Evaluation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391629" y="1047654"/>
            <a:ext cx="3841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Accuracies v/s Model Names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F622C-1314-029D-90A6-53B326D4F8BF}"/>
              </a:ext>
            </a:extLst>
          </p:cNvPr>
          <p:cNvSpPr txBox="1"/>
          <p:nvPr/>
        </p:nvSpPr>
        <p:spPr>
          <a:xfrm>
            <a:off x="391628" y="5729166"/>
            <a:ext cx="8108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Montserrat" panose="00000500000000000000" pitchFamily="50" charset="0"/>
              </a:rPr>
              <a:t>From the above graph , We see that </a:t>
            </a:r>
            <a:r>
              <a:rPr lang="en-IN" sz="1600" b="1" dirty="0">
                <a:solidFill>
                  <a:srgbClr val="FF0000"/>
                </a:solidFill>
                <a:latin typeface="Montserrat" panose="00000500000000000000" pitchFamily="50" charset="0"/>
              </a:rPr>
              <a:t>Random Forest Classifier</a:t>
            </a:r>
            <a:r>
              <a:rPr lang="en-IN" sz="1600" dirty="0">
                <a:latin typeface="Montserrat" panose="00000500000000000000" pitchFamily="50" charset="0"/>
              </a:rPr>
              <a:t> has the best Score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ADE9FF-D290-069B-C03A-BD6CB7B25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41" y="1613763"/>
            <a:ext cx="8323118" cy="3785863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8159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277496" y="295265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Evaluation using K-Fold Cross Validation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2525173" y="980362"/>
            <a:ext cx="3841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Accuracies v/s Folds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F5E39D0-4B04-7516-BC1E-D6C36A588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41" y="1479179"/>
            <a:ext cx="4128859" cy="3198194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71A1549-3396-EDAE-DB30-926970D83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036" y="3429000"/>
            <a:ext cx="4128858" cy="3198193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6957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277496" y="295265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Evaluation using K-Fold Cross Validation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2525173" y="980362"/>
            <a:ext cx="3841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Accuracies v/s Folds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F622C-1314-029D-90A6-53B326D4F8BF}"/>
              </a:ext>
            </a:extLst>
          </p:cNvPr>
          <p:cNvSpPr txBox="1"/>
          <p:nvPr/>
        </p:nvSpPr>
        <p:spPr>
          <a:xfrm>
            <a:off x="391628" y="5729166"/>
            <a:ext cx="8108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Montserrat" panose="00000500000000000000" pitchFamily="50" charset="0"/>
              </a:rPr>
              <a:t>From the above graph , we can see that model are not showing any sign of Overfitting or Underfitting as the </a:t>
            </a:r>
            <a:r>
              <a:rPr lang="en-IN" sz="1600" dirty="0">
                <a:solidFill>
                  <a:srgbClr val="FF0000"/>
                </a:solidFill>
                <a:latin typeface="Montserrat" panose="00000500000000000000" pitchFamily="50" charset="0"/>
              </a:rPr>
              <a:t>deviation from each fold is very less</a:t>
            </a:r>
            <a:endParaRPr lang="en-US" sz="1600" dirty="0">
              <a:solidFill>
                <a:srgbClr val="FF0000"/>
              </a:solidFill>
              <a:latin typeface="Montserrat" panose="00000500000000000000" pitchFamily="50" charset="0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9E58DD05-161C-B20D-1C4D-1D2159258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96" y="1318916"/>
            <a:ext cx="3908000" cy="302711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FB499EAC-B007-6712-C635-DD9A86BD8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6463" y="2635617"/>
            <a:ext cx="3907999" cy="302711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090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277496" y="295265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Deployment using Streamlit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2487123" y="1229024"/>
            <a:ext cx="3841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Positive Reviews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F622C-1314-029D-90A6-53B326D4F8BF}"/>
              </a:ext>
            </a:extLst>
          </p:cNvPr>
          <p:cNvSpPr txBox="1"/>
          <p:nvPr/>
        </p:nvSpPr>
        <p:spPr>
          <a:xfrm>
            <a:off x="391628" y="5729166"/>
            <a:ext cx="8108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Montserrat" panose="00000500000000000000" pitchFamily="50" charset="0"/>
              </a:rPr>
              <a:t>From the above results, the web app predicts if the review is a “Positive” or “Negative” review, also highlights “Positive attributes” from the review.</a:t>
            </a:r>
            <a:endParaRPr lang="en-US" sz="1600" dirty="0">
              <a:solidFill>
                <a:srgbClr val="FF0000"/>
              </a:solidFill>
              <a:latin typeface="Montserrat" panose="00000500000000000000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19B8CF-344F-DFC1-B8E4-95763A65D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13" y="1588987"/>
            <a:ext cx="7830105" cy="37804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D75AC0-623C-346C-B69A-04342D629F2D}"/>
              </a:ext>
            </a:extLst>
          </p:cNvPr>
          <p:cNvSpPr txBox="1"/>
          <p:nvPr/>
        </p:nvSpPr>
        <p:spPr>
          <a:xfrm>
            <a:off x="277496" y="921247"/>
            <a:ext cx="7948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Montserrat" panose="00000500000000000000" pitchFamily="50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https://hotelreviewsentimentanalysis-newvfed8sv2pkyed4xeoob.streamlit.app/</a:t>
            </a:r>
            <a:endParaRPr lang="en-US" dirty="0">
              <a:solidFill>
                <a:srgbClr val="0070C0"/>
              </a:solidFill>
              <a:latin typeface="Montserrat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72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277496" y="295265"/>
            <a:ext cx="8323118" cy="52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Deployment using Streamlit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25FF6-4F95-E301-1A94-F696A882FDF4}"/>
              </a:ext>
            </a:extLst>
          </p:cNvPr>
          <p:cNvSpPr txBox="1"/>
          <p:nvPr/>
        </p:nvSpPr>
        <p:spPr>
          <a:xfrm>
            <a:off x="2525173" y="980362"/>
            <a:ext cx="3841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Montserrat" panose="00000500000000000000" pitchFamily="50" charset="0"/>
              </a:rPr>
              <a:t>Negative Reviews</a:t>
            </a:r>
            <a:endParaRPr lang="en-US" sz="1600" dirty="0">
              <a:latin typeface="Montserrat" panose="000005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F622C-1314-029D-90A6-53B326D4F8BF}"/>
              </a:ext>
            </a:extLst>
          </p:cNvPr>
          <p:cNvSpPr txBox="1"/>
          <p:nvPr/>
        </p:nvSpPr>
        <p:spPr>
          <a:xfrm>
            <a:off x="391628" y="5729166"/>
            <a:ext cx="8108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Montserrat" panose="00000500000000000000" pitchFamily="50" charset="0"/>
              </a:rPr>
              <a:t>From the above results, the web app predicts if the review is a “Positive” or “Negative” review, also highlights “Negative attributes” from the review.</a:t>
            </a:r>
            <a:endParaRPr lang="en-US" sz="1600" dirty="0">
              <a:solidFill>
                <a:srgbClr val="FF0000"/>
              </a:solidFill>
              <a:latin typeface="Montserrat" panose="00000500000000000000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53A51-B1F4-C305-1769-CC9A38D80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26" y="1648230"/>
            <a:ext cx="7720377" cy="375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3874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628650" y="595947"/>
            <a:ext cx="7886700" cy="635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IN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Challenges faced?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9C3070-07EE-1DD3-CB62-AB15D18FD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06028"/>
            <a:ext cx="7886700" cy="4351339"/>
          </a:xfrm>
        </p:spPr>
        <p:txBody>
          <a:bodyPr>
            <a:normAutofit fontScale="92500" lnSpcReduction="20000"/>
          </a:bodyPr>
          <a:lstStyle/>
          <a:p>
            <a:r>
              <a:rPr lang="en-IN" b="1" dirty="0"/>
              <a:t>Poor F1-Scores</a:t>
            </a:r>
          </a:p>
          <a:p>
            <a:pPr lvl="1"/>
            <a:r>
              <a:rPr lang="en-IN" dirty="0"/>
              <a:t>The F1 score is a commonly used metric for evaluating the performance of classification models, particularly when the dataset is imbalanced.</a:t>
            </a:r>
          </a:p>
          <a:p>
            <a:pPr lvl="1"/>
            <a:r>
              <a:rPr lang="en-IN" dirty="0"/>
              <a:t>It takes into account both precision and recall, providing a balanced measure of a model's accuracy.</a:t>
            </a:r>
          </a:p>
          <a:p>
            <a:pPr lvl="1"/>
            <a:r>
              <a:rPr lang="en-IN" b="1" dirty="0"/>
              <a:t>Problem Solved Using n-grams and Word-embedding</a:t>
            </a:r>
          </a:p>
          <a:p>
            <a:pPr lvl="2"/>
            <a:r>
              <a:rPr lang="en-IN" dirty="0"/>
              <a:t>Removing Redundant words from the reviews.</a:t>
            </a:r>
          </a:p>
          <a:p>
            <a:pPr lvl="2"/>
            <a:r>
              <a:rPr lang="en-IN" dirty="0"/>
              <a:t>Using TF-IDF Vectorizer for unigram , bigram and Trigram together.</a:t>
            </a:r>
          </a:p>
          <a:p>
            <a:r>
              <a:rPr lang="en-IN" b="1" dirty="0"/>
              <a:t>Sparse Matrix/Vectors using TF-IDF Vectorizer</a:t>
            </a:r>
          </a:p>
          <a:p>
            <a:pPr lvl="1"/>
            <a:r>
              <a:rPr lang="en-IN" dirty="0"/>
              <a:t>A sparse matrix is a matrix that contains mostly zero values</a:t>
            </a:r>
          </a:p>
          <a:p>
            <a:pPr lvl="1"/>
            <a:r>
              <a:rPr lang="en-IN" b="1" dirty="0"/>
              <a:t>Problem Solved</a:t>
            </a:r>
          </a:p>
          <a:p>
            <a:pPr lvl="2"/>
            <a:r>
              <a:rPr lang="en-IN" dirty="0"/>
              <a:t>Using Glovec (dense vectors) to Capture the Semantics of words(Meanings)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5596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5"/>
          <p:cNvSpPr txBox="1"/>
          <p:nvPr/>
        </p:nvSpPr>
        <p:spPr>
          <a:xfrm>
            <a:off x="3599331" y="3137647"/>
            <a:ext cx="202596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"/>
          <p:cNvSpPr txBox="1"/>
          <p:nvPr/>
        </p:nvSpPr>
        <p:spPr>
          <a:xfrm>
            <a:off x="800925" y="100250"/>
            <a:ext cx="45165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Project Architecture / Project Flow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0925" y="1375364"/>
            <a:ext cx="7163204" cy="4877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e3bb489db2_4_0"/>
          <p:cNvSpPr txBox="1">
            <a:spLocks noGrp="1"/>
          </p:cNvSpPr>
          <p:nvPr>
            <p:ph type="body" idx="1"/>
          </p:nvPr>
        </p:nvSpPr>
        <p:spPr>
          <a:xfrm>
            <a:off x="651750" y="228600"/>
            <a:ext cx="7610400" cy="6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44550" lvl="1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The Dataset name is Hotel.xlsx.</a:t>
            </a:r>
            <a:endParaRPr/>
          </a:p>
          <a:p>
            <a:pPr marL="45720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It consists of two columns.</a:t>
            </a:r>
            <a:endParaRPr/>
          </a:p>
          <a:p>
            <a:pPr marL="45720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There are two Columns :</a:t>
            </a:r>
            <a:endParaRPr/>
          </a:p>
          <a:p>
            <a:pPr marL="10160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2000"/>
              <a:buNone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             	1.Reviews </a:t>
            </a:r>
            <a:endParaRPr/>
          </a:p>
          <a:p>
            <a:pPr marL="10160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2000"/>
              <a:buNone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	 2. Ratings.</a:t>
            </a:r>
            <a:endParaRPr/>
          </a:p>
          <a:p>
            <a:pPr marL="45720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Ratings are given between 1 to 5</a:t>
            </a:r>
            <a:endParaRPr/>
          </a:p>
          <a:p>
            <a:pPr marL="45720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No null values are present.</a:t>
            </a:r>
            <a:endParaRPr/>
          </a:p>
          <a:p>
            <a:pPr marL="45720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No duplicate values are presents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2000"/>
              <a:buNone/>
            </a:pP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 txBox="1"/>
          <p:nvPr/>
        </p:nvSpPr>
        <p:spPr>
          <a:xfrm>
            <a:off x="532145" y="209280"/>
            <a:ext cx="6435635" cy="954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Exploratory Data Analysis (EDA)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Feature Engineering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7939" y="1352450"/>
            <a:ext cx="6360190" cy="3299078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4"/>
          <p:cNvSpPr txBox="1"/>
          <p:nvPr/>
        </p:nvSpPr>
        <p:spPr>
          <a:xfrm>
            <a:off x="1312604" y="5066697"/>
            <a:ext cx="6360189" cy="1062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dataset includes revies given by the customers about the hotel and the corresponding rating given by them.</a:t>
            </a:r>
            <a:endParaRPr/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2 features “Review” and “Rating”.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"/>
          <p:cNvSpPr txBox="1"/>
          <p:nvPr/>
        </p:nvSpPr>
        <p:spPr>
          <a:xfrm>
            <a:off x="0" y="0"/>
            <a:ext cx="8503149" cy="858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Exploratory Data Analysis (EDA)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2141" y="1824766"/>
            <a:ext cx="6811354" cy="362142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6"/>
          <p:cNvSpPr txBox="1"/>
          <p:nvPr/>
        </p:nvSpPr>
        <p:spPr>
          <a:xfrm>
            <a:off x="304799" y="776747"/>
            <a:ext cx="726603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002060"/>
                </a:solidFill>
                <a:highlight>
                  <a:srgbClr val="C0C0C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Value Counts of Rating  are as below: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7"/>
          <p:cNvSpPr txBox="1"/>
          <p:nvPr/>
        </p:nvSpPr>
        <p:spPr>
          <a:xfrm>
            <a:off x="0" y="0"/>
            <a:ext cx="150470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EDA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7"/>
          <p:cNvSpPr txBox="1"/>
          <p:nvPr/>
        </p:nvSpPr>
        <p:spPr>
          <a:xfrm>
            <a:off x="917068" y="649253"/>
            <a:ext cx="739119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Visualization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7067" y="1547176"/>
            <a:ext cx="6525952" cy="3522153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7"/>
          <p:cNvSpPr txBox="1"/>
          <p:nvPr/>
        </p:nvSpPr>
        <p:spPr>
          <a:xfrm>
            <a:off x="1121251" y="5310824"/>
            <a:ext cx="739119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From the above we can see that the  data is imbalanced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05370" y="722501"/>
            <a:ext cx="5909830" cy="5776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8"/>
          <p:cNvSpPr txBox="1"/>
          <p:nvPr/>
        </p:nvSpPr>
        <p:spPr>
          <a:xfrm>
            <a:off x="368710" y="305924"/>
            <a:ext cx="671051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Preprocessing</a:t>
            </a:r>
            <a:endParaRPr/>
          </a:p>
        </p:txBody>
      </p:sp>
      <p:sp>
        <p:nvSpPr>
          <p:cNvPr id="249" name="Google Shape;249;p8"/>
          <p:cNvSpPr txBox="1"/>
          <p:nvPr/>
        </p:nvSpPr>
        <p:spPr>
          <a:xfrm>
            <a:off x="1337187" y="1382556"/>
            <a:ext cx="6710516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⮚"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Removing URL’s from the data set.</a:t>
            </a:r>
            <a:endParaRPr dirty="0"/>
          </a:p>
          <a:p>
            <a:pPr marL="3429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endParaRPr sz="2400" b="1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⮚"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Removing punctuation.</a:t>
            </a:r>
            <a:endParaRPr dirty="0"/>
          </a:p>
          <a:p>
            <a:pPr marL="3429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endParaRPr sz="2400" b="1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⮚"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Removing Stop Words.</a:t>
            </a:r>
            <a:endParaRPr dirty="0"/>
          </a:p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endParaRPr sz="18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⮚"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Removing Numerical Data.</a:t>
            </a:r>
            <a:endParaRPr dirty="0"/>
          </a:p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erception">
  <a:themeElements>
    <a:clrScheme name="Perception">
      <a:dk1>
        <a:srgbClr val="000000"/>
      </a:dk1>
      <a:lt1>
        <a:srgbClr val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664</Words>
  <Application>Microsoft Office PowerPoint</Application>
  <PresentationFormat>On-screen Show (4:3)</PresentationFormat>
  <Paragraphs>99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Century Gothic</vt:lpstr>
      <vt:lpstr>Helvetica Neue</vt:lpstr>
      <vt:lpstr>Noto Sans Symbols</vt:lpstr>
      <vt:lpstr>Montserrat</vt:lpstr>
      <vt:lpstr>Times New Roman</vt:lpstr>
      <vt:lpstr>Verdana</vt:lpstr>
      <vt:lpstr>Arial</vt:lpstr>
      <vt:lpstr>Calibri</vt:lpstr>
      <vt:lpstr>Perception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Most common words </vt:lpstr>
      <vt:lpstr>         Most common ngrams </vt:lpstr>
      <vt:lpstr>PowerPoint Presentation</vt:lpstr>
      <vt:lpstr>Word Cloud</vt:lpstr>
      <vt:lpstr>Word Cloud Positive Rating</vt:lpstr>
      <vt:lpstr>Sentimental Analysis with Vader</vt:lpstr>
      <vt:lpstr>Vectorization of the Input Data</vt:lpstr>
      <vt:lpstr>Word Embedding</vt:lpstr>
      <vt:lpstr>Model Building – Logistic Regression</vt:lpstr>
      <vt:lpstr>PowerPoint Presentation</vt:lpstr>
      <vt:lpstr>Model Building – Linear Support Vector Classifier</vt:lpstr>
      <vt:lpstr>Model Building – Random Forest Classifier</vt:lpstr>
      <vt:lpstr>Model Building – XGBoost Classifier</vt:lpstr>
      <vt:lpstr>Model Evaluation</vt:lpstr>
      <vt:lpstr>Model Evaluation using K-Fold Cross Validation</vt:lpstr>
      <vt:lpstr>Model Evaluation using K-Fold Cross Validation</vt:lpstr>
      <vt:lpstr>Model Deployment using Streamlit</vt:lpstr>
      <vt:lpstr>Model Deployment using Streamlit</vt:lpstr>
      <vt:lpstr>Challenges faced?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Gonala, Shirish</dc:creator>
  <cp:lastModifiedBy>Divyajyothi Arpula</cp:lastModifiedBy>
  <cp:revision>13</cp:revision>
  <dcterms:created xsi:type="dcterms:W3CDTF">2012-08-17T07:00:49Z</dcterms:created>
  <dcterms:modified xsi:type="dcterms:W3CDTF">2023-11-06T02:17:02Z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1983786</vt:lpwstr>
  </property>
  <property fmtid="{D5CDD505-2E9C-101B-9397-08002B2CF9AE}" pid="3" name="NXPowerLiteSettings">
    <vt:lpwstr>C7000400038000</vt:lpwstr>
  </property>
  <property fmtid="{D5CDD505-2E9C-101B-9397-08002B2CF9AE}" pid="4" name="NXPowerLiteVersion">
    <vt:lpwstr>D7.1.2</vt:lpwstr>
  </property>
</Properties>
</file>